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36800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63912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504000" y="3085560"/>
            <a:ext cx="29210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216000"/>
            <a:ext cx="7020000" cy="4340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400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30855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3680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3085560"/>
            <a:ext cx="907200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-58320" y="81000"/>
            <a:ext cx="7794360" cy="1205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4000" y="216000"/>
            <a:ext cx="7020000" cy="936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Click to edit the title text format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368000"/>
            <a:ext cx="907200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Click to edit the outline text format</a:t>
            </a:r>
            <a:endParaRPr b="0" lang="en-US" sz="2600" spc="-1" strike="noStrike">
              <a:latin typeface="Arial"/>
            </a:endParaRPr>
          </a:p>
          <a:p>
            <a:pPr lvl="1" marL="864000" indent="-324000">
              <a:spcAft>
                <a:spcPts val="918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280" spc="-1" strike="noStrike">
                <a:latin typeface="Arial"/>
              </a:rPr>
              <a:t>Second Outline Level</a:t>
            </a:r>
            <a:endParaRPr b="0" lang="en-US" sz="2280" spc="-1" strike="noStrike">
              <a:latin typeface="Arial"/>
            </a:endParaRPr>
          </a:p>
          <a:p>
            <a:pPr lvl="2" marL="1296000" indent="-288000">
              <a:spcAft>
                <a:spcPts val="689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950" spc="-1" strike="noStrike">
                <a:latin typeface="Arial"/>
              </a:rPr>
              <a:t>Third Outline Level</a:t>
            </a:r>
            <a:endParaRPr b="0" lang="en-US" sz="1950" spc="-1" strike="noStrike">
              <a:latin typeface="Arial"/>
            </a:endParaRPr>
          </a:p>
          <a:p>
            <a:pPr lvl="3" marL="1728000" indent="-216000">
              <a:spcAft>
                <a:spcPts val="459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29" spc="-1" strike="noStrike">
                <a:latin typeface="Arial"/>
              </a:rPr>
              <a:t>Fourth Outline Level</a:t>
            </a:r>
            <a:endParaRPr b="0" lang="en-US" sz="1629" spc="-1" strike="noStrike">
              <a:latin typeface="Arial"/>
            </a:endParaRPr>
          </a:p>
          <a:p>
            <a:pPr lvl="4" marL="2160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Fifth Outline Level</a:t>
            </a:r>
            <a:endParaRPr b="0" lang="en-US" sz="1629" spc="-1" strike="noStrike">
              <a:latin typeface="Arial"/>
            </a:endParaRPr>
          </a:p>
          <a:p>
            <a:pPr lvl="5" marL="2592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Sixth Outline Level</a:t>
            </a:r>
            <a:endParaRPr b="0" lang="en-US" sz="1629" spc="-1" strike="noStrike">
              <a:latin typeface="Arial"/>
            </a:endParaRPr>
          </a:p>
          <a:p>
            <a:pPr lvl="6" marL="3024000" indent="-216000">
              <a:spcAft>
                <a:spcPts val="23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29" spc="-1" strike="noStrike">
                <a:latin typeface="Arial"/>
              </a:rPr>
              <a:t>Seventh Outline Level</a:t>
            </a:r>
            <a:endParaRPr b="0" lang="en-US" sz="1629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Arial"/>
              </a:rPr>
              <a:t>&lt;date/time&gt;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000" y="516492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Arial"/>
              </a:rPr>
              <a:t>&lt;footer&gt;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516492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33A96021-E81B-438B-A169-F1CF76C1DFBD}" type="slidenum">
              <a:rPr b="0" lang="en-US" sz="1400" spc="-1" strike="noStrike">
                <a:latin typeface="Arial"/>
              </a:rPr>
              <a:t>&lt;number&gt;</a:t>
            </a:fld>
            <a:endParaRPr b="0" lang="en-US" sz="14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Point Cloud and Aerial Image Misalignment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3200" spc="-1" strike="noStrike">
                <a:latin typeface="Arial"/>
              </a:rPr>
              <a:t>Presented by:</a:t>
            </a:r>
            <a:endParaRPr b="0" lang="en-US" sz="3200" spc="-1" strike="noStrike">
              <a:latin typeface="Arial"/>
            </a:endParaRPr>
          </a:p>
          <a:p>
            <a:pPr algn="ctr"/>
            <a:r>
              <a:rPr b="0" lang="en-US" sz="3200" spc="-1" strike="noStrike">
                <a:latin typeface="Arial"/>
              </a:rPr>
              <a:t>Neil Getty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Example projection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6163200" y="1662120"/>
            <a:ext cx="2980800" cy="290988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850320" y="1673280"/>
            <a:ext cx="2898720" cy="289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Example Projection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187240" y="1096560"/>
            <a:ext cx="4518000" cy="44103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2"/>
          <a:stretch/>
        </p:blipFill>
        <p:spPr>
          <a:xfrm>
            <a:off x="274320" y="1097280"/>
            <a:ext cx="4425840" cy="442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Experiment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Smoothing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5760720" y="1884240"/>
            <a:ext cx="3707280" cy="36190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365760" y="1920240"/>
            <a:ext cx="3688200" cy="360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Future experiments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188360" y="1315440"/>
            <a:ext cx="7774920" cy="418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Future Experiments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4720" y="1737360"/>
            <a:ext cx="4334400" cy="11638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480560" y="1369440"/>
            <a:ext cx="5358960" cy="21967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2317680" y="3749040"/>
            <a:ext cx="5363280" cy="136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Questions?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Thank you</a:t>
            </a:r>
            <a:endParaRPr b="0" lang="en-US" sz="2600" spc="-1" strike="noStrike"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Introduction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Registering/aligning images of separate modalities is a hard but important problem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Richer, more accurate maps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5610960" y="1732680"/>
            <a:ext cx="3898800" cy="3845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Perfect Alignment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Necessary for humans?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What about AI?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Is perfection attainable?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6186240" y="1415160"/>
            <a:ext cx="2774880" cy="40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177840"/>
            <a:ext cx="7020000" cy="1012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Registration problem not unique to mapping...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405960" y="1280160"/>
            <a:ext cx="3177720" cy="38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Methodologies - Manual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Use mapping software to manually edit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OpenRoads Designer: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360520" y="2287800"/>
            <a:ext cx="5535720" cy="3147840"/>
          </a:xfrm>
          <a:prstGeom prst="rect">
            <a:avLst/>
          </a:prstGeom>
          <a:ln>
            <a:noFill/>
          </a:ln>
        </p:spPr>
      </p:pic>
      <p:sp>
        <p:nvSpPr>
          <p:cNvPr id="55" name="TextShape 3"/>
          <p:cNvSpPr txBox="1"/>
          <p:nvPr/>
        </p:nvSpPr>
        <p:spPr>
          <a:xfrm>
            <a:off x="1617480" y="5414040"/>
            <a:ext cx="9355320" cy="346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300" spc="-1" strike="noStrike">
                <a:latin typeface="Arial"/>
              </a:rPr>
              <a:t>https://www.bentley.com/en/products/product-line/civil-design-software/openroads-designer</a:t>
            </a:r>
            <a:endParaRPr b="0" lang="en-US" sz="13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Methodologies - Automated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Bing API</a:t>
            </a:r>
            <a:endParaRPr b="0" lang="en-US" sz="2600" spc="-1" strike="noStrike">
              <a:latin typeface="Arial"/>
            </a:endParaRPr>
          </a:p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Snap-to-road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3474720" y="2468880"/>
            <a:ext cx="3462480" cy="1946880"/>
          </a:xfrm>
          <a:prstGeom prst="rect">
            <a:avLst/>
          </a:prstGeom>
          <a:ln>
            <a:noFill/>
          </a:ln>
        </p:spPr>
      </p:pic>
      <p:sp>
        <p:nvSpPr>
          <p:cNvPr id="59" name="TextShape 3"/>
          <p:cNvSpPr txBox="1"/>
          <p:nvPr/>
        </p:nvSpPr>
        <p:spPr>
          <a:xfrm>
            <a:off x="2507760" y="5231520"/>
            <a:ext cx="5447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https://www.microsoft.com/en-us/maps/snap-to-road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Methodologies - Automated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pPr marL="432000" indent="-324000">
              <a:spcAft>
                <a:spcPts val="1148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Normalized cross correlation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286000" y="2377440"/>
            <a:ext cx="5819760" cy="2182320"/>
          </a:xfrm>
          <a:prstGeom prst="rect">
            <a:avLst/>
          </a:prstGeom>
          <a:ln>
            <a:noFill/>
          </a:ln>
        </p:spPr>
      </p:pic>
      <p:sp>
        <p:nvSpPr>
          <p:cNvPr id="63" name="TextShape 3"/>
          <p:cNvSpPr txBox="1"/>
          <p:nvPr/>
        </p:nvSpPr>
        <p:spPr>
          <a:xfrm>
            <a:off x="704880" y="5140080"/>
            <a:ext cx="88048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http://scikit-image.org/docs/dev/auto_examples/features_detection/plot_template.html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Can this be applied here?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2890080" y="1737360"/>
            <a:ext cx="4059360" cy="31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504000" y="216000"/>
            <a:ext cx="7020000" cy="936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3570" spc="-1" strike="noStrike">
                <a:solidFill>
                  <a:srgbClr val="ffffff"/>
                </a:solidFill>
                <a:latin typeface="Arial"/>
              </a:rPr>
              <a:t>Start with segmentation</a:t>
            </a:r>
            <a:endParaRPr b="0" lang="en-US" sz="357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04000" y="1368000"/>
            <a:ext cx="907200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>
            <a:normAutofit/>
          </a:bodyPr>
          <a:p>
            <a:endParaRPr b="0" lang="en-US" sz="2600" spc="-1" strike="noStrike">
              <a:latin typeface="Arial"/>
            </a:endParaRPr>
          </a:p>
        </p:txBody>
      </p:sp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2253960" y="1828800"/>
            <a:ext cx="6366600" cy="3157560"/>
          </a:xfrm>
          <a:prstGeom prst="rect">
            <a:avLst/>
          </a:prstGeom>
          <a:ln>
            <a:noFill/>
          </a:ln>
        </p:spPr>
      </p:pic>
      <p:sp>
        <p:nvSpPr>
          <p:cNvPr id="70" name="TextShape 3"/>
          <p:cNvSpPr txBox="1"/>
          <p:nvPr/>
        </p:nvSpPr>
        <p:spPr>
          <a:xfrm>
            <a:off x="802080" y="5029200"/>
            <a:ext cx="898200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Yuan et.al. Road Segmentation in Aerial Images by Exploiting Road Vector Data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LibreOffice/5.4.2.2$Windows_X86_64 LibreOffice_project/22b09f6418e8c2d508a9eaf86b2399209b0990f4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2018-04-27T14:41:56Z</dcterms:created>
  <dc:creator/>
  <dc:description/>
  <dc:language>en-US</dc:language>
  <cp:lastModifiedBy/>
  <cp:revision>1</cp:revision>
  <dc:subject/>
  <dc:title>Bright Blue</dc:title>
</cp:coreProperties>
</file>